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1"/>
  </p:notesMasterIdLst>
  <p:sldIdLst>
    <p:sldId id="256" r:id="rId2"/>
    <p:sldId id="257" r:id="rId3"/>
    <p:sldId id="267" r:id="rId4"/>
    <p:sldId id="268" r:id="rId5"/>
    <p:sldId id="269" r:id="rId6"/>
    <p:sldId id="270" r:id="rId7"/>
    <p:sldId id="266" r:id="rId8"/>
    <p:sldId id="258" r:id="rId9"/>
    <p:sldId id="259" r:id="rId10"/>
    <p:sldId id="260" r:id="rId11"/>
    <p:sldId id="262" r:id="rId12"/>
    <p:sldId id="264" r:id="rId13"/>
    <p:sldId id="265" r:id="rId14"/>
    <p:sldId id="271" r:id="rId15"/>
    <p:sldId id="272" r:id="rId16"/>
    <p:sldId id="273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5" r:id="rId46"/>
    <p:sldId id="304" r:id="rId47"/>
    <p:sldId id="308" r:id="rId48"/>
    <p:sldId id="306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152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5E4B-25FB-4044-A434-CFF016191B8F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9A019-01F3-4709-925C-52EE720A63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6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Error messages (if any) will appear in Red coloured text at the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9A019-01F3-4709-925C-52EE720A63F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0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B00B55-F237-410C-B32C-D9990E499CE0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A781A1-6CEB-4E6B-8199-ED56C340823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14" y="1772816"/>
            <a:ext cx="6103584" cy="180020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NWSFRA Website </a:t>
            </a:r>
            <a:br>
              <a:rPr lang="en-AU" dirty="0"/>
            </a:br>
            <a:r>
              <a:rPr lang="en-AU" dirty="0"/>
              <a:t>User Guide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www.nwsfra.com.au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69" y="548680"/>
            <a:ext cx="818274" cy="108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266E3-8FA3-F312-F405-429D88A65133}"/>
              </a:ext>
            </a:extLst>
          </p:cNvPr>
          <p:cNvSpPr txBox="1"/>
          <p:nvPr/>
        </p:nvSpPr>
        <p:spPr>
          <a:xfrm>
            <a:off x="3563888" y="632041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Version 1.3</a:t>
            </a:r>
          </a:p>
        </p:txBody>
      </p:sp>
    </p:spTree>
    <p:extLst>
      <p:ext uri="{BB962C8B-B14F-4D97-AF65-F5344CB8AC3E}">
        <p14:creationId xmlns:p14="http://schemas.microsoft.com/office/powerpoint/2010/main" val="45325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4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You will get a successful message if the email is registered with NWSFRA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Setting/Resetting Password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5976664" cy="279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899592" y="5559946"/>
            <a:ext cx="7715200" cy="53335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>
                <a:solidFill>
                  <a:srgbClr val="FF0000"/>
                </a:solidFill>
              </a:rPr>
              <a:t>Error messages (if any) will be displayed in Red </a:t>
            </a:r>
          </a:p>
        </p:txBody>
      </p:sp>
    </p:spTree>
    <p:extLst>
      <p:ext uri="{BB962C8B-B14F-4D97-AF65-F5344CB8AC3E}">
        <p14:creationId xmlns:p14="http://schemas.microsoft.com/office/powerpoint/2010/main" val="264911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4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Check your email including the SPAM/Junk folders for an email from NWSFRA Webmaster. Click on the link in the email or </a:t>
            </a:r>
            <a:r>
              <a:rPr lang="en-AU" dirty="0" err="1"/>
              <a:t>copy+paste</a:t>
            </a:r>
            <a:r>
              <a:rPr lang="en-AU" dirty="0"/>
              <a:t> it into a new browser window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Setting/Resetting Password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3" y="2564904"/>
            <a:ext cx="7902509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9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Set your password with the prescribed complexity rules and hit “Set Password” button.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Setting/Resetting Password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420888"/>
            <a:ext cx="5472608" cy="3702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7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/>
          </a:bodyPr>
          <a:lstStyle/>
          <a:p>
            <a:r>
              <a:rPr lang="en-AU" dirty="0"/>
              <a:t>Successful message will look like below.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Setting/Resetting Password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32" y="2204864"/>
            <a:ext cx="6014456" cy="31798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043608" y="5661248"/>
            <a:ext cx="7416824" cy="53335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>
                <a:solidFill>
                  <a:srgbClr val="FF0000"/>
                </a:solidFill>
              </a:rPr>
              <a:t>Error messages (if any) will be displayed in Red </a:t>
            </a:r>
          </a:p>
        </p:txBody>
      </p:sp>
    </p:spTree>
    <p:extLst>
      <p:ext uri="{BB962C8B-B14F-4D97-AF65-F5344CB8AC3E}">
        <p14:creationId xmlns:p14="http://schemas.microsoft.com/office/powerpoint/2010/main" val="248794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Login to the website if not already logged in.</a:t>
            </a:r>
          </a:p>
          <a:p>
            <a:endParaRPr lang="en-AU" dirty="0"/>
          </a:p>
          <a:p>
            <a:r>
              <a:rPr lang="en-AU" dirty="0"/>
              <a:t>Choose “Member Area” and then “Appointments” from the top menu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Checking Appointments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88" y="2708920"/>
            <a:ext cx="6457950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5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By default the “Upcoming” appointments are shown. You can choose to see your appointments history as well.</a:t>
            </a:r>
          </a:p>
          <a:p>
            <a:r>
              <a:rPr lang="en-AU" dirty="0"/>
              <a:t>The copy icons allow you to easily copy the match details for use in emails etc.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Checking Appointments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6" y="2924944"/>
            <a:ext cx="8081928" cy="25182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0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Login to the website if not already logged in.</a:t>
            </a:r>
          </a:p>
          <a:p>
            <a:endParaRPr lang="en-AU" dirty="0"/>
          </a:p>
          <a:p>
            <a:r>
              <a:rPr lang="en-AU" dirty="0"/>
              <a:t>Choose “Member Area” and then “Appointments” from the top menu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Scores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6394"/>
            <a:ext cx="5758376" cy="16052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58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7715200" cy="1512168"/>
          </a:xfrm>
        </p:spPr>
        <p:txBody>
          <a:bodyPr>
            <a:normAutofit/>
          </a:bodyPr>
          <a:lstStyle/>
          <a:p>
            <a:r>
              <a:rPr lang="en-AU" sz="1200" dirty="0"/>
              <a:t>Matches without scores entered by you will appear in </a:t>
            </a:r>
            <a:r>
              <a:rPr lang="en-AU" sz="1200" dirty="0">
                <a:solidFill>
                  <a:schemeClr val="bg1"/>
                </a:solidFill>
                <a:highlight>
                  <a:srgbClr val="FF0000"/>
                </a:highlight>
              </a:rPr>
              <a:t>red</a:t>
            </a:r>
            <a:r>
              <a:rPr lang="en-AU" sz="1200" dirty="0"/>
              <a:t>.</a:t>
            </a:r>
          </a:p>
          <a:p>
            <a:r>
              <a:rPr lang="en-AU" sz="1200" dirty="0"/>
              <a:t>Matches with scores entered by you will show the scores entered in </a:t>
            </a:r>
            <a:r>
              <a:rPr lang="en-AU" sz="1200" dirty="0">
                <a:solidFill>
                  <a:schemeClr val="bg1"/>
                </a:solidFill>
                <a:highlight>
                  <a:srgbClr val="008000"/>
                </a:highlight>
              </a:rPr>
              <a:t>green</a:t>
            </a:r>
            <a:r>
              <a:rPr lang="en-AU" sz="1200" dirty="0"/>
              <a:t> background.</a:t>
            </a:r>
          </a:p>
          <a:p>
            <a:r>
              <a:rPr lang="en-AU" sz="1200" dirty="0"/>
              <a:t>Click on Edit Icons to add/update the scores. A popup dialog will appear when clicked.</a:t>
            </a:r>
          </a:p>
          <a:p>
            <a:r>
              <a:rPr lang="en-AU" sz="1200" dirty="0"/>
              <a:t>Matches played more than 21 days ago will not have the edit icon. You will have to email appointments to add/update scores for those matches</a:t>
            </a:r>
          </a:p>
          <a:p>
            <a:r>
              <a:rPr lang="en-AU" sz="1200" dirty="0"/>
              <a:t>Matches that have not yet been played will not show scores or have the Edit icon beside them.</a:t>
            </a:r>
          </a:p>
          <a:p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Entering Match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D770D-E9DE-22CB-A6BD-5FC1BB7C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48" y="3068960"/>
            <a:ext cx="7809676" cy="26519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588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3"/>
            <a:ext cx="7139136" cy="1080120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When the edit icon is clicked, a popup dialog appears.</a:t>
            </a:r>
          </a:p>
          <a:p>
            <a:r>
              <a:rPr lang="en-AU" dirty="0"/>
              <a:t>Enter the scores and click on the “Update” button.</a:t>
            </a:r>
          </a:p>
          <a:p>
            <a:r>
              <a:rPr lang="en-AU" dirty="0"/>
              <a:t>When the screen reloads, you will see the updated scores on screen</a:t>
            </a:r>
          </a:p>
          <a:p>
            <a:r>
              <a:rPr lang="en-AU" u="sng" dirty="0"/>
              <a:t>Note</a:t>
            </a:r>
            <a:r>
              <a:rPr lang="en-AU" dirty="0"/>
              <a:t>: Enter ‘x’ for abandoned games.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/>
          </a:bodyPr>
          <a:lstStyle/>
          <a:p>
            <a:r>
              <a:rPr lang="en-AU" sz="3200" u="sng" dirty="0"/>
              <a:t>Entering</a:t>
            </a:r>
            <a:r>
              <a:rPr lang="en-AU" u="sng" dirty="0"/>
              <a:t> Match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D4B10-26A7-8B4F-130E-5909D0F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2896"/>
            <a:ext cx="4104456" cy="37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Login to the website if not already logged in.</a:t>
            </a:r>
          </a:p>
          <a:p>
            <a:endParaRPr lang="en-AU" dirty="0"/>
          </a:p>
          <a:p>
            <a:r>
              <a:rPr lang="en-AU" dirty="0"/>
              <a:t>Choose “Member Area” and then “Appointments” from the top menu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88" y="2708920"/>
            <a:ext cx="6457950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1155583"/>
          </a:xfrm>
        </p:spPr>
        <p:txBody>
          <a:bodyPr>
            <a:normAutofit/>
          </a:bodyPr>
          <a:lstStyle/>
          <a:p>
            <a:r>
              <a:rPr lang="en-AU" dirty="0"/>
              <a:t>On the home page, click on the “Login” menu to enter the login page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Login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8129989" cy="27852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1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The reports column will show the number of reports entered for the match by you.</a:t>
            </a:r>
          </a:p>
          <a:p>
            <a:r>
              <a:rPr lang="en-AU" dirty="0"/>
              <a:t>Click on the number of reports value to enter the report entry screen.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1E48-01E2-DE59-5667-8414BE3F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15327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995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47500" lnSpcReduction="20000"/>
          </a:bodyPr>
          <a:lstStyle/>
          <a:p>
            <a:r>
              <a:rPr lang="en-AU" dirty="0"/>
              <a:t>Existing reports entered by you for the match are shown below the match Information.</a:t>
            </a:r>
          </a:p>
          <a:p>
            <a:r>
              <a:rPr lang="en-AU" dirty="0"/>
              <a:t>You can edit / delete a report if it is still in the “New” status. The status is changed when a report is being reviewed by the committee.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63500"/>
            <a:ext cx="7815931" cy="2865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259632" y="5549254"/>
            <a:ext cx="6804200" cy="52466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/>
              <a:t>Scroll down to the Add/Edit Report section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637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Use the link to the report writing guidelines if needed.</a:t>
            </a:r>
          </a:p>
          <a:p>
            <a:r>
              <a:rPr lang="en-AU" dirty="0"/>
              <a:t>Read instructions on the screen to check if you should be using </a:t>
            </a:r>
            <a:r>
              <a:rPr lang="en-AU" dirty="0" err="1"/>
              <a:t>Dribl</a:t>
            </a:r>
            <a:r>
              <a:rPr lang="en-AU" dirty="0"/>
              <a:t> instead.</a:t>
            </a:r>
          </a:p>
          <a:p>
            <a:r>
              <a:rPr lang="en-AU" dirty="0"/>
              <a:t>Choose the appropriate report type to open the relevant report entry form.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4" y="2296742"/>
            <a:ext cx="7885258" cy="40419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5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40000" lnSpcReduction="20000"/>
          </a:bodyPr>
          <a:lstStyle/>
          <a:p>
            <a:r>
              <a:rPr lang="en-AU" dirty="0"/>
              <a:t>Report Type: </a:t>
            </a:r>
            <a:r>
              <a:rPr lang="en-AU" b="1" dirty="0" err="1"/>
              <a:t>Dribl</a:t>
            </a:r>
            <a:r>
              <a:rPr lang="en-AU" b="1" dirty="0"/>
              <a:t> Issue – Report Score</a:t>
            </a:r>
          </a:p>
          <a:p>
            <a:r>
              <a:rPr lang="en-AU" dirty="0"/>
              <a:t>To be used when unable to enter scores in </a:t>
            </a:r>
            <a:r>
              <a:rPr lang="en-AU" dirty="0" err="1"/>
              <a:t>Dribl</a:t>
            </a:r>
            <a:r>
              <a:rPr lang="en-AU" dirty="0"/>
              <a:t>.</a:t>
            </a:r>
          </a:p>
          <a:p>
            <a:r>
              <a:rPr lang="en-AU" dirty="0"/>
              <a:t>Enter the home team and then the away team score separated by a colon (:).</a:t>
            </a:r>
            <a:endParaRPr lang="en-AU" dirty="0">
              <a:sym typeface="Wingdings" panose="05000000000000000000" pitchFamily="2" charset="2"/>
            </a:endParaRPr>
          </a:p>
          <a:p>
            <a:r>
              <a:rPr lang="en-AU" dirty="0">
                <a:sym typeface="Wingdings" panose="05000000000000000000" pitchFamily="2" charset="2"/>
              </a:rPr>
              <a:t>Click on the “Save Change” button</a:t>
            </a:r>
            <a:r>
              <a:rPr lang="en-AU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6108700" cy="110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1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40000" lnSpcReduction="20000"/>
          </a:bodyPr>
          <a:lstStyle/>
          <a:p>
            <a:r>
              <a:rPr lang="en-AU" dirty="0"/>
              <a:t>Report Type: </a:t>
            </a:r>
            <a:r>
              <a:rPr lang="en-AU" b="1" dirty="0" err="1"/>
              <a:t>Dribl</a:t>
            </a:r>
            <a:r>
              <a:rPr lang="en-AU" b="1" dirty="0"/>
              <a:t> Issue – Report Caution</a:t>
            </a:r>
          </a:p>
          <a:p>
            <a:r>
              <a:rPr lang="en-AU" dirty="0"/>
              <a:t>To be used when unable to enter cautions in </a:t>
            </a:r>
            <a:r>
              <a:rPr lang="en-AU" dirty="0" err="1"/>
              <a:t>Dribl</a:t>
            </a:r>
            <a:r>
              <a:rPr lang="en-AU" dirty="0"/>
              <a:t>.</a:t>
            </a:r>
          </a:p>
          <a:p>
            <a:r>
              <a:rPr lang="en-AU" dirty="0"/>
              <a:t>Choose the Team and offence code. Enter the shirt no. and minute of the game. Enter other details if known.</a:t>
            </a:r>
            <a:endParaRPr lang="en-AU" dirty="0">
              <a:sym typeface="Wingdings" panose="05000000000000000000" pitchFamily="2" charset="2"/>
            </a:endParaRPr>
          </a:p>
          <a:p>
            <a:r>
              <a:rPr lang="en-AU" dirty="0">
                <a:sym typeface="Wingdings" panose="05000000000000000000" pitchFamily="2" charset="2"/>
              </a:rPr>
              <a:t>Click on the “Save Change” button</a:t>
            </a:r>
            <a:r>
              <a:rPr lang="en-AU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498725"/>
            <a:ext cx="6534150" cy="1860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1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40000" lnSpcReduction="20000"/>
          </a:bodyPr>
          <a:lstStyle/>
          <a:p>
            <a:r>
              <a:rPr lang="en-AU" dirty="0"/>
              <a:t>Report Type: </a:t>
            </a:r>
            <a:r>
              <a:rPr lang="en-AU" b="1" dirty="0"/>
              <a:t>Incident</a:t>
            </a:r>
          </a:p>
          <a:p>
            <a:r>
              <a:rPr lang="en-AU" dirty="0"/>
              <a:t>To be used to enter incidents.</a:t>
            </a:r>
          </a:p>
          <a:p>
            <a:r>
              <a:rPr lang="en-AU" dirty="0"/>
              <a:t>Enter the minute of the game and the incident details.</a:t>
            </a:r>
            <a:endParaRPr lang="en-AU" dirty="0">
              <a:sym typeface="Wingdings" panose="05000000000000000000" pitchFamily="2" charset="2"/>
            </a:endParaRPr>
          </a:p>
          <a:p>
            <a:r>
              <a:rPr lang="en-AU" dirty="0">
                <a:sym typeface="Wingdings" panose="05000000000000000000" pitchFamily="2" charset="2"/>
              </a:rPr>
              <a:t>Click on the “Save Change” button</a:t>
            </a:r>
            <a:r>
              <a:rPr lang="en-AU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112000" cy="238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7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3"/>
          </a:xfrm>
        </p:spPr>
        <p:txBody>
          <a:bodyPr>
            <a:normAutofit fontScale="40000" lnSpcReduction="20000"/>
          </a:bodyPr>
          <a:lstStyle/>
          <a:p>
            <a:r>
              <a:rPr lang="en-AU" dirty="0"/>
              <a:t>Report Type: </a:t>
            </a:r>
            <a:r>
              <a:rPr lang="en-AU" b="1" dirty="0"/>
              <a:t>Incident</a:t>
            </a:r>
          </a:p>
          <a:p>
            <a:r>
              <a:rPr lang="en-AU" dirty="0"/>
              <a:t>To be used to enter incidents.</a:t>
            </a:r>
          </a:p>
          <a:p>
            <a:r>
              <a:rPr lang="en-AU" dirty="0"/>
              <a:t>Enter the minute of the game and the incident details.</a:t>
            </a:r>
            <a:endParaRPr lang="en-AU" dirty="0">
              <a:sym typeface="Wingdings" panose="05000000000000000000" pitchFamily="2" charset="2"/>
            </a:endParaRPr>
          </a:p>
          <a:p>
            <a:r>
              <a:rPr lang="en-AU" dirty="0">
                <a:sym typeface="Wingdings" panose="05000000000000000000" pitchFamily="2" charset="2"/>
              </a:rPr>
              <a:t>Click on the “Save Change” button</a:t>
            </a:r>
            <a:r>
              <a:rPr lang="en-AU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41575"/>
            <a:ext cx="7753350" cy="1974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50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264" cy="795543"/>
          </a:xfrm>
        </p:spPr>
        <p:txBody>
          <a:bodyPr>
            <a:normAutofit fontScale="32500" lnSpcReduction="20000"/>
          </a:bodyPr>
          <a:lstStyle/>
          <a:p>
            <a:r>
              <a:rPr lang="en-AU" dirty="0"/>
              <a:t>Report Type: </a:t>
            </a:r>
            <a:r>
              <a:rPr lang="en-AU" b="1" dirty="0"/>
              <a:t>Send Off (Red Cards)</a:t>
            </a:r>
          </a:p>
          <a:p>
            <a:r>
              <a:rPr lang="en-AU" dirty="0"/>
              <a:t>To be used to enter Send Off reports.</a:t>
            </a:r>
          </a:p>
          <a:p>
            <a:r>
              <a:rPr lang="en-AU" dirty="0"/>
              <a:t>Choose the team, Offence Code. Enter all the required fields shown in a different background. Enter other fields if known.</a:t>
            </a:r>
            <a:endParaRPr lang="en-AU" dirty="0">
              <a:sym typeface="Wingdings" panose="05000000000000000000" pitchFamily="2" charset="2"/>
            </a:endParaRPr>
          </a:p>
          <a:p>
            <a:r>
              <a:rPr lang="en-AU" dirty="0">
                <a:sym typeface="Wingdings" panose="05000000000000000000" pitchFamily="2" charset="2"/>
              </a:rPr>
              <a:t>Click on the “Save Change” button</a:t>
            </a:r>
            <a:r>
              <a:rPr lang="en-AU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Entering Match Reports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0" y="1988840"/>
            <a:ext cx="6709802" cy="462894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88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795543"/>
          </a:xfrm>
        </p:spPr>
        <p:txBody>
          <a:bodyPr>
            <a:normAutofit fontScale="47500" lnSpcReduction="20000"/>
          </a:bodyPr>
          <a:lstStyle/>
          <a:p>
            <a:r>
              <a:rPr lang="en-AU" dirty="0"/>
              <a:t>Login to the website if not already logged in.</a:t>
            </a:r>
          </a:p>
          <a:p>
            <a:r>
              <a:rPr lang="en-AU" dirty="0"/>
              <a:t>Click on the icon with your name initials and select the “Profile” tab.</a:t>
            </a:r>
          </a:p>
          <a:p>
            <a:r>
              <a:rPr lang="en-AU" dirty="0"/>
              <a:t>You can update the consents to share your mobile/email.  You can also update your password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View/Update Profile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5616624" cy="4634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5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9"/>
            <a:ext cx="7848872" cy="648071"/>
          </a:xfrm>
        </p:spPr>
        <p:txBody>
          <a:bodyPr>
            <a:normAutofit fontScale="40000" lnSpcReduction="20000"/>
          </a:bodyPr>
          <a:lstStyle/>
          <a:p>
            <a:r>
              <a:rPr lang="en-AU" dirty="0"/>
              <a:t>Login to the website if not already logged in.</a:t>
            </a:r>
          </a:p>
          <a:p>
            <a:r>
              <a:rPr lang="en-AU" dirty="0"/>
              <a:t>Click on the icon with your name initials and select the “Unavailability” Tab.</a:t>
            </a:r>
          </a:p>
          <a:p>
            <a:r>
              <a:rPr lang="en-AU" dirty="0"/>
              <a:t>You can see your unavailability entries and delete them or add new ones.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View/Update Unavailability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5760640" cy="44779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5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1155583"/>
          </a:xfrm>
        </p:spPr>
        <p:txBody>
          <a:bodyPr>
            <a:normAutofit/>
          </a:bodyPr>
          <a:lstStyle/>
          <a:p>
            <a:r>
              <a:rPr lang="en-AU" dirty="0"/>
              <a:t>Enter your registered email and password, click on the “Login” button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Login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250087" cy="38316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29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9"/>
            <a:ext cx="8208912" cy="576063"/>
          </a:xfrm>
        </p:spPr>
        <p:txBody>
          <a:bodyPr>
            <a:normAutofit fontScale="47500" lnSpcReduction="20000"/>
          </a:bodyPr>
          <a:lstStyle/>
          <a:p>
            <a:r>
              <a:rPr lang="en-AU" dirty="0"/>
              <a:t>Entry Type: </a:t>
            </a:r>
            <a:r>
              <a:rPr lang="en-AU" b="1" dirty="0"/>
              <a:t>Same day each Week</a:t>
            </a:r>
          </a:p>
          <a:p>
            <a:r>
              <a:rPr lang="en-AU" dirty="0"/>
              <a:t>Choose the Day of week, and optionally the “From Time” and “To Time” using the time pickers.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View/Update Unavailability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628800"/>
            <a:ext cx="6336704" cy="2847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1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9"/>
            <a:ext cx="8136904" cy="720079"/>
          </a:xfrm>
        </p:spPr>
        <p:txBody>
          <a:bodyPr>
            <a:normAutofit fontScale="40000" lnSpcReduction="20000"/>
          </a:bodyPr>
          <a:lstStyle/>
          <a:p>
            <a:r>
              <a:rPr lang="en-AU" dirty="0"/>
              <a:t>Entry Type: I</a:t>
            </a:r>
            <a:r>
              <a:rPr lang="en-AU" b="1" dirty="0"/>
              <a:t>ndividual Date</a:t>
            </a:r>
          </a:p>
          <a:p>
            <a:r>
              <a:rPr lang="en-AU" dirty="0"/>
              <a:t>Choose the Date from the date picker, and optionally the “From Time” and “To Time” using the time pickers.</a:t>
            </a:r>
          </a:p>
          <a:p>
            <a:r>
              <a:rPr lang="en-AU" dirty="0"/>
              <a:t>Note: Dates past the cut-off date are greyed out in the date picker.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View/Update Unavailability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336704" cy="281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59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9"/>
            <a:ext cx="8136904" cy="720079"/>
          </a:xfrm>
        </p:spPr>
        <p:txBody>
          <a:bodyPr>
            <a:normAutofit fontScale="47500" lnSpcReduction="20000"/>
          </a:bodyPr>
          <a:lstStyle/>
          <a:p>
            <a:r>
              <a:rPr lang="en-AU" dirty="0"/>
              <a:t>Login to the website if not already logged in.</a:t>
            </a:r>
          </a:p>
          <a:p>
            <a:r>
              <a:rPr lang="en-AU" dirty="0"/>
              <a:t>Click on the icon with your name initials and select the “Appointments Survey” tab.</a:t>
            </a:r>
          </a:p>
          <a:p>
            <a:r>
              <a:rPr lang="en-AU" dirty="0"/>
              <a:t>You can see your survey responses and edit them.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Appointment Survey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772816"/>
            <a:ext cx="5507831" cy="4492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315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9"/>
            <a:ext cx="7848872" cy="1440159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Login to the website if not already logged in.</a:t>
            </a:r>
          </a:p>
          <a:p>
            <a:r>
              <a:rPr lang="en-AU" dirty="0"/>
              <a:t>Choose “Member Area” and then “Uncovered Games” from the top menu.</a:t>
            </a:r>
          </a:p>
          <a:p>
            <a:r>
              <a:rPr lang="en-AU" dirty="0"/>
              <a:t>This will bring back all the uncovered games in the future. </a:t>
            </a:r>
          </a:p>
          <a:p>
            <a:r>
              <a:rPr lang="en-AU" dirty="0"/>
              <a:t>The list will include games with uncovered Centre or Assistant Referees.</a:t>
            </a:r>
          </a:p>
          <a:p>
            <a:r>
              <a:rPr lang="en-AU" u="sng" dirty="0"/>
              <a:t>Note: Only games where the Centre referee is allocated will be considered for coverage by an assistant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sz="3600" u="sng" dirty="0"/>
              <a:t>Uncovered</a:t>
            </a:r>
            <a:r>
              <a:rPr lang="en-AU" u="sng" dirty="0"/>
              <a:t>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E0FB3-8969-BE78-81FD-EC55C808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24944"/>
            <a:ext cx="5324475" cy="2333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7018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9"/>
            <a:ext cx="7609860" cy="1512167"/>
          </a:xfrm>
        </p:spPr>
        <p:txBody>
          <a:bodyPr>
            <a:normAutofit fontScale="77500" lnSpcReduction="20000"/>
          </a:bodyPr>
          <a:lstStyle/>
          <a:p>
            <a:r>
              <a:rPr lang="en-AU" sz="1500" dirty="0"/>
              <a:t>The role(s) available for each game is displayed with a Request button.</a:t>
            </a:r>
          </a:p>
          <a:p>
            <a:r>
              <a:rPr lang="en-AU" sz="1500" dirty="0"/>
              <a:t>Clicking on the Request button brings up a popup dialog box (next slide).</a:t>
            </a:r>
          </a:p>
          <a:p>
            <a:r>
              <a:rPr lang="en-AU" sz="1500" dirty="0"/>
              <a:t>For Assistant roles, there is a number beside the role indicating the number of positions that need to be filled.</a:t>
            </a:r>
          </a:p>
          <a:p>
            <a:r>
              <a:rPr lang="en-AU" sz="1500" dirty="0"/>
              <a:t>Requested games will appear with a “Cancel Request” button. This prevents multiple requests for the same game by one user.</a:t>
            </a:r>
          </a:p>
          <a:p>
            <a:r>
              <a:rPr lang="en-AU" sz="1500" dirty="0"/>
              <a:t>The “Show” filter allows you to see All uncovered games or the ones you have requested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/>
          </a:bodyPr>
          <a:lstStyle/>
          <a:p>
            <a:r>
              <a:rPr lang="en-AU" sz="3200" u="sng" dirty="0"/>
              <a:t>Uncovered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9C257-5CE9-E325-E81B-0D1C5797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6624736" cy="37687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856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8"/>
            <a:ext cx="7128792" cy="1440159"/>
          </a:xfrm>
        </p:spPr>
        <p:txBody>
          <a:bodyPr>
            <a:normAutofit fontScale="85000" lnSpcReduction="10000"/>
          </a:bodyPr>
          <a:lstStyle/>
          <a:p>
            <a:r>
              <a:rPr lang="en-AU" sz="1500" dirty="0"/>
              <a:t>A popup dialog appears when you click on a Request button.</a:t>
            </a:r>
          </a:p>
          <a:p>
            <a:r>
              <a:rPr lang="en-AU" sz="1500" dirty="0"/>
              <a:t>Fill in a note if you want and click the “Request” button.</a:t>
            </a:r>
          </a:p>
          <a:p>
            <a:r>
              <a:rPr lang="en-AU" sz="1500" dirty="0"/>
              <a:t>You will receive an automated email with the details of your request.</a:t>
            </a:r>
          </a:p>
          <a:p>
            <a:r>
              <a:rPr lang="en-AU" sz="1500" dirty="0"/>
              <a:t>When appointments approve the request, the game will appear under your appointments, and you will receive a confirmation email.</a:t>
            </a:r>
          </a:p>
          <a:p>
            <a:r>
              <a:rPr lang="en-AU" sz="1500" dirty="0"/>
              <a:t>If a game is given to someone else, you will get an automated rejection email.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rmAutofit/>
          </a:bodyPr>
          <a:lstStyle/>
          <a:p>
            <a:r>
              <a:rPr lang="en-AU" sz="2800" u="sng" dirty="0"/>
              <a:t>Uncovered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C33B0-2A03-4BBC-27A2-DBBB2BE3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59321"/>
            <a:ext cx="3825057" cy="40094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5141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9"/>
            <a:ext cx="6984776" cy="936104"/>
          </a:xfrm>
        </p:spPr>
        <p:txBody>
          <a:bodyPr>
            <a:normAutofit/>
          </a:bodyPr>
          <a:lstStyle/>
          <a:p>
            <a:r>
              <a:rPr lang="en-AU" sz="1400" dirty="0"/>
              <a:t>Login to the website if not already logged in.</a:t>
            </a:r>
          </a:p>
          <a:p>
            <a:r>
              <a:rPr lang="en-AU" sz="1400" dirty="0"/>
              <a:t>Choose “Member Area” and then “Referees” from the top menu.</a:t>
            </a:r>
          </a:p>
          <a:p>
            <a:r>
              <a:rPr lang="en-AU" sz="1400" dirty="0"/>
              <a:t>This will bring back all the active referee details.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Referee List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5904656" cy="2358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3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8"/>
            <a:ext cx="2232248" cy="3312367"/>
          </a:xfrm>
        </p:spPr>
        <p:txBody>
          <a:bodyPr>
            <a:normAutofit/>
          </a:bodyPr>
          <a:lstStyle/>
          <a:p>
            <a:r>
              <a:rPr lang="en-AU" sz="1400" dirty="0"/>
              <a:t>You can filter/search on any of the fields.</a:t>
            </a:r>
          </a:p>
          <a:p>
            <a:r>
              <a:rPr lang="en-AU" sz="1400" dirty="0"/>
              <a:t>Icons for phone and email will appear for members who have consented to share that information. Hovering over the icons will display the data.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Referee List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6"/>
            <a:ext cx="5982204" cy="43204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55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9"/>
            <a:ext cx="6984776" cy="936104"/>
          </a:xfrm>
        </p:spPr>
        <p:txBody>
          <a:bodyPr>
            <a:normAutofit/>
          </a:bodyPr>
          <a:lstStyle/>
          <a:p>
            <a:r>
              <a:rPr lang="en-AU" sz="1400" dirty="0"/>
              <a:t>Login to the website if not already logged in.</a:t>
            </a:r>
          </a:p>
          <a:p>
            <a:r>
              <a:rPr lang="en-AU" sz="1400" dirty="0"/>
              <a:t>Choose “Member Area” and then “Grounds” from the top menu.</a:t>
            </a:r>
          </a:p>
          <a:p>
            <a:r>
              <a:rPr lang="en-AU" sz="1400" dirty="0"/>
              <a:t>This will bring back all the grounds details.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Grounds List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9800"/>
            <a:ext cx="6544394" cy="2314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79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9"/>
            <a:ext cx="6984776" cy="936104"/>
          </a:xfrm>
        </p:spPr>
        <p:txBody>
          <a:bodyPr>
            <a:normAutofit/>
          </a:bodyPr>
          <a:lstStyle/>
          <a:p>
            <a:r>
              <a:rPr lang="en-AU" sz="1400" dirty="0"/>
              <a:t>You can search on any of the displayed fields.</a:t>
            </a:r>
          </a:p>
          <a:p>
            <a:r>
              <a:rPr lang="en-AU" sz="1400" dirty="0"/>
              <a:t>Clicking on the Map icons will open google maps with the location of the ground.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Grounds List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" y="1988840"/>
            <a:ext cx="7391400" cy="3486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1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579296" cy="1155583"/>
          </a:xfrm>
        </p:spPr>
        <p:txBody>
          <a:bodyPr>
            <a:normAutofit fontScale="92500"/>
          </a:bodyPr>
          <a:lstStyle/>
          <a:p>
            <a:r>
              <a:rPr lang="en-AU" dirty="0"/>
              <a:t>If your email is registered but you haven’t set your password, you will get a message like below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Login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32" y="2204864"/>
            <a:ext cx="5822284" cy="3456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41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9"/>
            <a:ext cx="6984776" cy="936104"/>
          </a:xfrm>
        </p:spPr>
        <p:txBody>
          <a:bodyPr>
            <a:normAutofit/>
          </a:bodyPr>
          <a:lstStyle/>
          <a:p>
            <a:r>
              <a:rPr lang="en-AU" sz="1400" dirty="0"/>
              <a:t>Login to the website if not already logged in.</a:t>
            </a:r>
          </a:p>
          <a:p>
            <a:r>
              <a:rPr lang="en-AU" sz="1400" dirty="0"/>
              <a:t>Choose “Member Area” and then “Clubs” from the top menu.</a:t>
            </a:r>
          </a:p>
          <a:p>
            <a:r>
              <a:rPr lang="en-AU" sz="1400" dirty="0"/>
              <a:t>This will bring back all the clubs details.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Clubs List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147889"/>
            <a:ext cx="6575112" cy="2505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80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9"/>
            <a:ext cx="6984776" cy="936104"/>
          </a:xfrm>
        </p:spPr>
        <p:txBody>
          <a:bodyPr>
            <a:normAutofit/>
          </a:bodyPr>
          <a:lstStyle/>
          <a:p>
            <a:r>
              <a:rPr lang="en-AU" sz="1400" dirty="0"/>
              <a:t>You can search on any of the displayed fields.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Clubs List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628800"/>
            <a:ext cx="7499747" cy="35511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43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9"/>
            <a:ext cx="6984776" cy="936104"/>
          </a:xfrm>
        </p:spPr>
        <p:txBody>
          <a:bodyPr>
            <a:normAutofit/>
          </a:bodyPr>
          <a:lstStyle/>
          <a:p>
            <a:r>
              <a:rPr lang="en-AU" sz="1400" dirty="0"/>
              <a:t>Login to the website if not already logged in.</a:t>
            </a:r>
          </a:p>
          <a:p>
            <a:r>
              <a:rPr lang="en-AU" sz="1400" dirty="0"/>
              <a:t>Choose “Member Area” and then “Referee Library” from the top menu.</a:t>
            </a:r>
          </a:p>
          <a:p>
            <a:r>
              <a:rPr lang="en-AU" sz="1400" dirty="0"/>
              <a:t>You can then go into any of the items.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Referee Library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161420" cy="44828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49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80729"/>
            <a:ext cx="6912768" cy="720079"/>
          </a:xfrm>
        </p:spPr>
        <p:txBody>
          <a:bodyPr>
            <a:normAutofit fontScale="92500"/>
          </a:bodyPr>
          <a:lstStyle/>
          <a:p>
            <a:r>
              <a:rPr lang="en-AU" sz="1400" dirty="0"/>
              <a:t>Login to the website if not already logged in.</a:t>
            </a:r>
          </a:p>
          <a:p>
            <a:r>
              <a:rPr lang="en-AU" sz="1400" dirty="0"/>
              <a:t>Type your search word(s) into the search bar and click on the Search Icon.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Website Search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81925" cy="75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24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Website Search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980728"/>
            <a:ext cx="6480720" cy="86409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sz="1400" dirty="0"/>
              <a:t>A search will be done on the website data, and the results will be displayed in a new window.</a:t>
            </a:r>
          </a:p>
          <a:p>
            <a:r>
              <a:rPr lang="en-AU" sz="1400" dirty="0"/>
              <a:t>You can click on the search results to get to the webpage that has the search word(s).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DE875-9900-F862-C982-6FADCE647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4" y="1943846"/>
            <a:ext cx="7757499" cy="38614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7318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Website Search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980728"/>
            <a:ext cx="194421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sz="1400" dirty="0"/>
              <a:t>All the search keywords on the page will be highlighted.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C949B-19F8-3F81-8F1E-3259F973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239" y="764704"/>
            <a:ext cx="4959505" cy="53933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0112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en-AU" u="sng" dirty="0"/>
              <a:t>Missing Match Score Alert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980728"/>
            <a:ext cx="7632848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sz="1400" dirty="0"/>
              <a:t>If the logged in user has a missing match score in the entire season up until the previous Monday, there will be a pop-up alert displayed </a:t>
            </a:r>
            <a:r>
              <a:rPr lang="en-AU" sz="1400" b="1" u="sng" dirty="0"/>
              <a:t>once </a:t>
            </a:r>
            <a:r>
              <a:rPr lang="en-AU" sz="1400" dirty="0"/>
              <a:t> when navigating to any of the pages which can be accessed after signing 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D761-44DB-DE63-E6A0-2B117654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91" y="1909763"/>
            <a:ext cx="6731990" cy="22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6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A10F0-9D9D-03B2-C64B-14C6126B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During the week you will be automatically allocated. If you pick up the game immediately before, you may need to self-allocate. </a:t>
            </a:r>
          </a:p>
          <a:p>
            <a:r>
              <a:rPr lang="en-AU" dirty="0"/>
              <a:t>You must </a:t>
            </a:r>
            <a:r>
              <a:rPr lang="en-AU" b="1" dirty="0"/>
              <a:t>check in</a:t>
            </a:r>
            <a:r>
              <a:rPr lang="en-AU" dirty="0"/>
              <a:t> on the day by going to “Match sheet” – “Referees” and selecting the grey circle to turn it into a green tick </a:t>
            </a:r>
          </a:p>
          <a:p>
            <a:r>
              <a:rPr lang="en-AU" dirty="0" err="1"/>
              <a:t>Dribl</a:t>
            </a:r>
            <a:r>
              <a:rPr lang="en-AU" dirty="0"/>
              <a:t> will lock you out the </a:t>
            </a:r>
            <a:r>
              <a:rPr lang="en-AU" b="1" dirty="0"/>
              <a:t>same day</a:t>
            </a:r>
            <a:r>
              <a:rPr lang="en-AU" dirty="0"/>
              <a:t> </a:t>
            </a:r>
          </a:p>
          <a:p>
            <a:r>
              <a:rPr lang="en-AU" dirty="0"/>
              <a:t>PL/SL/WPL must have </a:t>
            </a:r>
            <a:r>
              <a:rPr lang="en-AU" dirty="0" err="1"/>
              <a:t>goalscorers</a:t>
            </a:r>
            <a:r>
              <a:rPr lang="en-AU" dirty="0"/>
              <a:t> recorded </a:t>
            </a:r>
          </a:p>
          <a:p>
            <a:r>
              <a:rPr lang="en-AU" b="1" dirty="0"/>
              <a:t>Complete the </a:t>
            </a:r>
            <a:r>
              <a:rPr lang="en-AU" b="1" dirty="0" err="1"/>
              <a:t>teamsheet</a:t>
            </a:r>
            <a:r>
              <a:rPr lang="en-AU" dirty="0"/>
              <a:t> when you are done </a:t>
            </a:r>
            <a:endParaRPr lang="en-AU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D9B2E-86E5-BF18-C239-3905DA6B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Dribl</a:t>
            </a:r>
            <a:r>
              <a:rPr lang="en-AU" dirty="0"/>
              <a:t> this season</a:t>
            </a:r>
          </a:p>
        </p:txBody>
      </p:sp>
    </p:spTree>
    <p:extLst>
      <p:ext uri="{BB962C8B-B14F-4D97-AF65-F5344CB8AC3E}">
        <p14:creationId xmlns:p14="http://schemas.microsoft.com/office/powerpoint/2010/main" val="1141453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AD6B9-DCE4-7280-B7AE-5C23057BA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Website:</a:t>
            </a:r>
          </a:p>
          <a:p>
            <a:pPr lvl="1"/>
            <a:r>
              <a:rPr lang="en-AU" dirty="0" err="1"/>
              <a:t>Matchscores</a:t>
            </a:r>
            <a:r>
              <a:rPr lang="en-AU" dirty="0"/>
              <a:t> must be in on time for us to make regular payments </a:t>
            </a:r>
          </a:p>
          <a:p>
            <a:pPr lvl="1"/>
            <a:r>
              <a:rPr lang="en-AU" dirty="0"/>
              <a:t>If you are unavailable for the whole day, do not enter times (e.g. 9am-9pm is not necessary)</a:t>
            </a:r>
          </a:p>
          <a:p>
            <a:r>
              <a:rPr lang="en-AU" dirty="0"/>
              <a:t>Combined competitions </a:t>
            </a:r>
          </a:p>
          <a:p>
            <a:pPr lvl="1"/>
            <a:r>
              <a:rPr lang="en-AU" dirty="0"/>
              <a:t>May have different rules and timings, we will communicate this as soon as we know and have it on the “Special Rules” page on the website </a:t>
            </a:r>
          </a:p>
          <a:p>
            <a:r>
              <a:rPr lang="en-AU" dirty="0"/>
              <a:t>Friday and Saturday night games </a:t>
            </a:r>
          </a:p>
          <a:p>
            <a:pPr lvl="1"/>
            <a:r>
              <a:rPr lang="en-AU" dirty="0"/>
              <a:t>If you are available, you may be appointed!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1A68C-8A7D-98F7-F00A-73DF0154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Season reminders</a:t>
            </a:r>
          </a:p>
        </p:txBody>
      </p:sp>
    </p:spTree>
    <p:extLst>
      <p:ext uri="{BB962C8B-B14F-4D97-AF65-F5344CB8AC3E}">
        <p14:creationId xmlns:p14="http://schemas.microsoft.com/office/powerpoint/2010/main" val="2455950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D886E5-7B11-CD10-357D-E2F34B6C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Withdrawing with illness/injury</a:t>
            </a:r>
          </a:p>
          <a:p>
            <a:pPr lvl="1"/>
            <a:r>
              <a:rPr lang="en-AU" dirty="0"/>
              <a:t>Let us know as soon as possible, you can always pick up uncovered games if you feel better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BC63F-F602-70B7-2C82-4CDDEA0C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Season reminders</a:t>
            </a:r>
          </a:p>
        </p:txBody>
      </p:sp>
    </p:spTree>
    <p:extLst>
      <p:ext uri="{BB962C8B-B14F-4D97-AF65-F5344CB8AC3E}">
        <p14:creationId xmlns:p14="http://schemas.microsoft.com/office/powerpoint/2010/main" val="15552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579296" cy="1155583"/>
          </a:xfrm>
        </p:spPr>
        <p:txBody>
          <a:bodyPr>
            <a:normAutofit/>
          </a:bodyPr>
          <a:lstStyle/>
          <a:p>
            <a:r>
              <a:rPr lang="en-AU" dirty="0"/>
              <a:t>If your email is not found, you will get a message like below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Login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797200" cy="38454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6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579296" cy="1155583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On successful login, the ‘Member Area’ menu item and Search bar will appear. </a:t>
            </a:r>
          </a:p>
          <a:p>
            <a:r>
              <a:rPr lang="en-AU" dirty="0"/>
              <a:t>You will also see an icon with your initials and the logout icon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Login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067050"/>
            <a:ext cx="7156276" cy="68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3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1155583"/>
          </a:xfrm>
        </p:spPr>
        <p:txBody>
          <a:bodyPr>
            <a:normAutofit/>
          </a:bodyPr>
          <a:lstStyle/>
          <a:p>
            <a:r>
              <a:rPr lang="en-AU" dirty="0"/>
              <a:t>On the home page, click on the “Login” menu to enter the login page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Setting/Resetting Password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780928"/>
            <a:ext cx="7416824" cy="25408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9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1155583"/>
          </a:xfrm>
        </p:spPr>
        <p:txBody>
          <a:bodyPr>
            <a:normAutofit/>
          </a:bodyPr>
          <a:lstStyle/>
          <a:p>
            <a:r>
              <a:rPr lang="en-AU" dirty="0"/>
              <a:t>On the Login Page, click on the “Forgot Password” link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Setting/Resetting Password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9"/>
            <a:ext cx="5040560" cy="30502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9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795544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Fill in your registered email with NWSFRA and click on the “Get Reset Link” button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Setting/Resetting Password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276872"/>
            <a:ext cx="4752528" cy="31538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3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6ee34bf-ccdb-4d31-bfa7-d70a8087cdcc}" enabled="1" method="Standard" siteId="{17928398-834f-4756-9d9b-525628a13a4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3518</TotalTime>
  <Words>1930</Words>
  <Application>Microsoft Office PowerPoint</Application>
  <PresentationFormat>On-screen Show (4:3)</PresentationFormat>
  <Paragraphs>182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NWSFRA Website  User Guide</vt:lpstr>
      <vt:lpstr>Login</vt:lpstr>
      <vt:lpstr>Login</vt:lpstr>
      <vt:lpstr>Login</vt:lpstr>
      <vt:lpstr>Login</vt:lpstr>
      <vt:lpstr>Login</vt:lpstr>
      <vt:lpstr>Setting/Resetting Password</vt:lpstr>
      <vt:lpstr>Setting/Resetting Password</vt:lpstr>
      <vt:lpstr>Setting/Resetting Password</vt:lpstr>
      <vt:lpstr>Setting/Resetting Password</vt:lpstr>
      <vt:lpstr>Setting/Resetting Password</vt:lpstr>
      <vt:lpstr>Setting/Resetting Password</vt:lpstr>
      <vt:lpstr>Setting/Resetting Password</vt:lpstr>
      <vt:lpstr>Checking Appointments</vt:lpstr>
      <vt:lpstr>Checking Appointments</vt:lpstr>
      <vt:lpstr>Entering Match Scores</vt:lpstr>
      <vt:lpstr>Entering Match Scores</vt:lpstr>
      <vt:lpstr>Entering Match Scores</vt:lpstr>
      <vt:lpstr>Entering Match Reports</vt:lpstr>
      <vt:lpstr>Entering Match Reports</vt:lpstr>
      <vt:lpstr>Entering Match Reports</vt:lpstr>
      <vt:lpstr>Entering Match Reports</vt:lpstr>
      <vt:lpstr>Entering Match Reports</vt:lpstr>
      <vt:lpstr>Entering Match Reports</vt:lpstr>
      <vt:lpstr>Entering Match Reports</vt:lpstr>
      <vt:lpstr>Entering Match Reports</vt:lpstr>
      <vt:lpstr>Entering Match Reports</vt:lpstr>
      <vt:lpstr>View/Update Profile</vt:lpstr>
      <vt:lpstr>View/Update Unavailability</vt:lpstr>
      <vt:lpstr>View/Update Unavailability</vt:lpstr>
      <vt:lpstr>View/Update Unavailability</vt:lpstr>
      <vt:lpstr>Appointment Survey</vt:lpstr>
      <vt:lpstr>Uncovered Games</vt:lpstr>
      <vt:lpstr>Uncovered Games</vt:lpstr>
      <vt:lpstr>Uncovered Games</vt:lpstr>
      <vt:lpstr>Referee List</vt:lpstr>
      <vt:lpstr>Referee List</vt:lpstr>
      <vt:lpstr>Grounds List</vt:lpstr>
      <vt:lpstr>Grounds List</vt:lpstr>
      <vt:lpstr>Clubs List</vt:lpstr>
      <vt:lpstr>Clubs List</vt:lpstr>
      <vt:lpstr>Referee Library</vt:lpstr>
      <vt:lpstr>Website Search</vt:lpstr>
      <vt:lpstr>Website Search</vt:lpstr>
      <vt:lpstr>Website Search</vt:lpstr>
      <vt:lpstr>Missing Match Score Alert</vt:lpstr>
      <vt:lpstr>Dribl this season</vt:lpstr>
      <vt:lpstr>Season reminders</vt:lpstr>
      <vt:lpstr>Season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NWSFRA Website  User Guide</dc:title>
  <dc:creator>yelina paul</dc:creator>
  <cp:lastModifiedBy>Clare Lawrence</cp:lastModifiedBy>
  <cp:revision>59</cp:revision>
  <dcterms:created xsi:type="dcterms:W3CDTF">2024-05-10T06:40:24Z</dcterms:created>
  <dcterms:modified xsi:type="dcterms:W3CDTF">2025-03-22T21:53:32Z</dcterms:modified>
</cp:coreProperties>
</file>